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9" r:id="rId3"/>
    <p:sldId id="260" r:id="rId4"/>
    <p:sldId id="262" r:id="rId5"/>
    <p:sldId id="263" r:id="rId6"/>
    <p:sldId id="264" r:id="rId7"/>
    <p:sldId id="274" r:id="rId8"/>
    <p:sldId id="265" r:id="rId9"/>
    <p:sldId id="268" r:id="rId10"/>
    <p:sldId id="273" r:id="rId11"/>
    <p:sldId id="275" r:id="rId12"/>
    <p:sldId id="271" r:id="rId13"/>
    <p:sldId id="26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E22EF9-1B43-4720-9D1F-29C7B264921C}">
          <p14:sldIdLst>
            <p14:sldId id="257"/>
            <p14:sldId id="259"/>
            <p14:sldId id="260"/>
            <p14:sldId id="262"/>
            <p14:sldId id="263"/>
            <p14:sldId id="264"/>
            <p14:sldId id="274"/>
            <p14:sldId id="265"/>
            <p14:sldId id="268"/>
            <p14:sldId id="273"/>
            <p14:sldId id="275"/>
            <p14:sldId id="271"/>
          </p14:sldIdLst>
        </p14:section>
        <p14:section name="Annexe Zooms" id="{2D5B50B3-A746-49B3-98ED-946703BCAA23}">
          <p14:sldIdLst>
            <p14:sldId id="26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akata" initials="r" lastIdx="1" clrIdx="0">
    <p:extLst>
      <p:ext uri="{19B8F6BF-5375-455C-9EA6-DF929625EA0E}">
        <p15:presenceInfo xmlns:p15="http://schemas.microsoft.com/office/powerpoint/2012/main" userId="ragak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E62"/>
    <a:srgbClr val="F2ECEE"/>
    <a:srgbClr val="EE462A"/>
    <a:srgbClr val="EF4C31"/>
    <a:srgbClr val="EF5339"/>
    <a:srgbClr val="F0563C"/>
    <a:srgbClr val="50B4C8"/>
    <a:srgbClr val="7A855D"/>
    <a:srgbClr val="929B7A"/>
    <a:srgbClr val="C2E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5006D-26EA-4B15-AE1D-E8BBA0E0E090}" v="243" dt="2022-01-21T09:49:41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2022. 02. 10.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http://slideist.com/index_.html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2022. 02. 10.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http://slideist.com/index_.html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5835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</a:blip>
          <a:srcRect/>
          <a:stretch>
            <a:fillRect t="-2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5021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103259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7906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0244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73423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/>
              <a:t> </a:t>
            </a:r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81072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1340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</p:spTree>
    <p:extLst>
      <p:ext uri="{BB962C8B-B14F-4D97-AF65-F5344CB8AC3E}">
        <p14:creationId xmlns:p14="http://schemas.microsoft.com/office/powerpoint/2010/main" val="366713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468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9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061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8625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6217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0794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2656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2" r:id="rId2"/>
    <p:sldLayoutId id="2147483896" r:id="rId3"/>
    <p:sldLayoutId id="2147483897" r:id="rId4"/>
    <p:sldLayoutId id="2147483865" r:id="rId5"/>
    <p:sldLayoutId id="2147483893" r:id="rId6"/>
    <p:sldLayoutId id="2147483894" r:id="rId7"/>
    <p:sldLayoutId id="2147483867" r:id="rId8"/>
    <p:sldLayoutId id="2147483890" r:id="rId9"/>
    <p:sldLayoutId id="2147483866" r:id="rId10"/>
    <p:sldLayoutId id="2147483880" r:id="rId11"/>
    <p:sldLayoutId id="2147483885" r:id="rId12"/>
    <p:sldLayoutId id="2147483881" r:id="rId13"/>
    <p:sldLayoutId id="2147483876" r:id="rId14"/>
    <p:sldLayoutId id="2147483883" r:id="rId15"/>
    <p:sldLayoutId id="2147483884" r:id="rId16"/>
    <p:sldLayoutId id="2147483877" r:id="rId17"/>
    <p:sldLayoutId id="2147483868" r:id="rId18"/>
    <p:sldLayoutId id="2147483891" r:id="rId19"/>
    <p:sldLayoutId id="2147483869" r:id="rId20"/>
    <p:sldLayoutId id="2147483870" r:id="rId21"/>
    <p:sldLayoutId id="2147483871" r:id="rId22"/>
    <p:sldLayoutId id="2147483872" r:id="rId23"/>
    <p:sldLayoutId id="2147483889" r:id="rId24"/>
    <p:sldLayoutId id="2147483878" r:id="rId25"/>
    <p:sldLayoutId id="2147483886" r:id="rId26"/>
    <p:sldLayoutId id="2147483888" r:id="rId27"/>
    <p:sldLayoutId id="2147483873" r:id="rId28"/>
    <p:sldLayoutId id="2147483887" r:id="rId29"/>
    <p:sldLayoutId id="2147483874" r:id="rId30"/>
    <p:sldLayoutId id="2147483875" r:id="rId3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Three lightbulbs hanging">
            <a:extLst>
              <a:ext uri="{FF2B5EF4-FFF2-40B4-BE49-F238E27FC236}">
                <a16:creationId xmlns:a16="http://schemas.microsoft.com/office/drawing/2014/main" id="{E9BA72BB-BFFB-493D-ABEB-84F000480A9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t="10475" r="6691" b="10475"/>
          <a:stretch/>
        </p:blipFill>
        <p:spPr>
          <a:xfrm>
            <a:off x="0" y="0"/>
            <a:ext cx="12192000" cy="6857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C772C-DE8D-48D4-A719-FEFE32E7AD2D}"/>
              </a:ext>
            </a:extLst>
          </p:cNvPr>
          <p:cNvSpPr txBox="1"/>
          <p:nvPr/>
        </p:nvSpPr>
        <p:spPr>
          <a:xfrm>
            <a:off x="7400926" y="2259444"/>
            <a:ext cx="4657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Anticipez les besoins en consommation électrique de bâtiments</a:t>
            </a:r>
          </a:p>
          <a:p>
            <a:pPr algn="r"/>
            <a:endParaRPr lang="fr-FR" sz="3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7A16B-5F2F-41DF-A359-467EC2E39158}"/>
              </a:ext>
            </a:extLst>
          </p:cNvPr>
          <p:cNvSpPr txBox="1"/>
          <p:nvPr/>
        </p:nvSpPr>
        <p:spPr>
          <a:xfrm>
            <a:off x="9886951" y="6488668"/>
            <a:ext cx="217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Ahmed Douaya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AAC274-8C9D-4EA2-808D-323BA3910BFD}"/>
              </a:ext>
            </a:extLst>
          </p:cNvPr>
          <p:cNvSpPr txBox="1"/>
          <p:nvPr/>
        </p:nvSpPr>
        <p:spPr>
          <a:xfrm>
            <a:off x="7558089" y="0"/>
            <a:ext cx="465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Projet 4 </a:t>
            </a:r>
            <a:endParaRPr lang="fr-F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92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4CCF-F7CE-4A46-9276-23FB0EFB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Modélisation &amp; Prédiction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88FB7-0F31-4857-95D5-BCED3751ADE8}"/>
              </a:ext>
            </a:extLst>
          </p:cNvPr>
          <p:cNvSpPr txBox="1">
            <a:spLocks/>
          </p:cNvSpPr>
          <p:nvPr/>
        </p:nvSpPr>
        <p:spPr>
          <a:xfrm>
            <a:off x="170285" y="1143000"/>
            <a:ext cx="7059190" cy="3905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40" lvl="2" indent="0">
              <a:buNone/>
            </a:pPr>
            <a:r>
              <a:rPr lang="fr-FR" sz="2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Prédiction des é</a:t>
            </a:r>
            <a:r>
              <a:rPr lang="fr-FR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missions de CO2 (Avec ESS) </a:t>
            </a:r>
            <a:r>
              <a:rPr lang="fr-FR" sz="2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08DC7-AD56-4D51-8E41-BAF1FAF62A43}"/>
              </a:ext>
            </a:extLst>
          </p:cNvPr>
          <p:cNvSpPr txBox="1"/>
          <p:nvPr/>
        </p:nvSpPr>
        <p:spPr>
          <a:xfrm>
            <a:off x="401216" y="1824608"/>
            <a:ext cx="33715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5"/>
                </a:solidFill>
              </a:rPr>
              <a:t>La différence entre le coefficient de détermination du jeu d'entraînement et du jeu de test montre qu'il y a overfitting de notre modèle malgré les précautions prises.</a:t>
            </a:r>
          </a:p>
          <a:p>
            <a:r>
              <a:rPr lang="fr-FR" sz="2000" dirty="0">
                <a:solidFill>
                  <a:schemeClr val="accent5"/>
                </a:solidFill>
              </a:rPr>
              <a:t>L’ESS n’apporte pas de précision particulière.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693844-1FC8-4E5B-878F-06160693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50" y="4466051"/>
            <a:ext cx="1866900" cy="1162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248B1-04C4-4A61-B5B4-130832A07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" y="5715000"/>
            <a:ext cx="5951318" cy="10012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195D7D-54D3-49C9-AEE3-3CA4A074A7DD}"/>
              </a:ext>
            </a:extLst>
          </p:cNvPr>
          <p:cNvSpPr/>
          <p:nvPr/>
        </p:nvSpPr>
        <p:spPr>
          <a:xfrm>
            <a:off x="5663196" y="5714999"/>
            <a:ext cx="831371" cy="1001273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D991D0-DB69-4440-9417-335DCA662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82" y="1901446"/>
            <a:ext cx="4088673" cy="28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01890E-F5F4-4132-B6D1-94D7E605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984" y="1824608"/>
            <a:ext cx="33528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0CC57C7-D548-48CB-9F14-C9981144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Feature Importance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011ABD-275C-4CA5-B01E-848DA765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6" y="2177352"/>
            <a:ext cx="3095625" cy="3152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D8B3A-8E7F-4F13-9A0A-C88A4DC7B4AD}"/>
              </a:ext>
            </a:extLst>
          </p:cNvPr>
          <p:cNvSpPr/>
          <p:nvPr/>
        </p:nvSpPr>
        <p:spPr>
          <a:xfrm>
            <a:off x="3675832" y="1743340"/>
            <a:ext cx="45719" cy="46151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6C1ED2-BA29-4BFB-B412-AB00E93C0696}"/>
              </a:ext>
            </a:extLst>
          </p:cNvPr>
          <p:cNvSpPr/>
          <p:nvPr/>
        </p:nvSpPr>
        <p:spPr>
          <a:xfrm>
            <a:off x="8470448" y="1743340"/>
            <a:ext cx="45719" cy="46151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E2FA91-DD5D-4CB7-BF17-3E019E5E0F4D}"/>
              </a:ext>
            </a:extLst>
          </p:cNvPr>
          <p:cNvSpPr txBox="1"/>
          <p:nvPr/>
        </p:nvSpPr>
        <p:spPr>
          <a:xfrm>
            <a:off x="5167834" y="5570375"/>
            <a:ext cx="1856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chemeClr val="accent2"/>
                </a:solidFill>
                <a:effectLst/>
              </a:rPr>
              <a:t>CO2 (Sans ESS)</a:t>
            </a:r>
            <a:endParaRPr lang="fr-FR" sz="20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07A96-59B5-468D-B2AA-6F9674450D4F}"/>
              </a:ext>
            </a:extLst>
          </p:cNvPr>
          <p:cNvSpPr txBox="1"/>
          <p:nvPr/>
        </p:nvSpPr>
        <p:spPr>
          <a:xfrm>
            <a:off x="9473490" y="5570375"/>
            <a:ext cx="1856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chemeClr val="accent2"/>
                </a:solidFill>
                <a:effectLst/>
              </a:rPr>
              <a:t>CO2 (Avec ESS)</a:t>
            </a:r>
            <a:endParaRPr lang="fr-FR" sz="2000" dirty="0">
              <a:solidFill>
                <a:schemeClr val="accent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D5BFAE-CD31-4173-8E75-A99000BC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2177352"/>
            <a:ext cx="2866159" cy="3152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F007CA-1F7A-42CF-8187-D33A99693D9A}"/>
              </a:ext>
            </a:extLst>
          </p:cNvPr>
          <p:cNvSpPr txBox="1"/>
          <p:nvPr/>
        </p:nvSpPr>
        <p:spPr>
          <a:xfrm>
            <a:off x="937056" y="5570375"/>
            <a:ext cx="1856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chemeClr val="accent2"/>
                </a:solidFill>
                <a:effectLst/>
              </a:rPr>
              <a:t>Consommation énergetique</a:t>
            </a:r>
            <a:endParaRPr lang="fr-FR" sz="2000" dirty="0">
              <a:solidFill>
                <a:schemeClr val="accent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487A2D-A7C7-4ECF-B5B9-1638519E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095" y="2105769"/>
            <a:ext cx="2757222" cy="32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1387-D8D2-4020-8066-31AE768E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6D66F-7177-4215-9B55-F49F50D96076}"/>
              </a:ext>
            </a:extLst>
          </p:cNvPr>
          <p:cNvSpPr txBox="1"/>
          <p:nvPr/>
        </p:nvSpPr>
        <p:spPr>
          <a:xfrm>
            <a:off x="971550" y="1720840"/>
            <a:ext cx="9829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Consommation d'énergie :  </a:t>
            </a:r>
          </a:p>
          <a:p>
            <a:endParaRPr lang="fr-FR" dirty="0">
              <a:solidFill>
                <a:schemeClr val="accent5"/>
              </a:solidFill>
            </a:endParaRPr>
          </a:p>
          <a:p>
            <a:r>
              <a:rPr lang="fr-FR" dirty="0">
                <a:solidFill>
                  <a:schemeClr val="accent5"/>
                </a:solidFill>
              </a:rPr>
              <a:t>• Informations suffisantes pour la mise en place d'une prédiction </a:t>
            </a:r>
          </a:p>
          <a:p>
            <a:r>
              <a:rPr lang="fr-FR" dirty="0">
                <a:solidFill>
                  <a:schemeClr val="accent5"/>
                </a:solidFill>
              </a:rPr>
              <a:t>• Modèle avec de bonnes performances</a:t>
            </a:r>
          </a:p>
          <a:p>
            <a:endParaRPr lang="fr-FR" dirty="0">
              <a:solidFill>
                <a:schemeClr val="accent5"/>
              </a:solidFill>
            </a:endParaRPr>
          </a:p>
          <a:p>
            <a:endParaRPr lang="fr-FR" dirty="0">
              <a:solidFill>
                <a:schemeClr val="accent5"/>
              </a:solidFill>
            </a:endParaRPr>
          </a:p>
          <a:p>
            <a:endParaRPr lang="fr-FR" dirty="0">
              <a:solidFill>
                <a:schemeClr val="accent5"/>
              </a:solidFill>
            </a:endParaRPr>
          </a:p>
          <a:p>
            <a:endParaRPr lang="fr-FR" dirty="0">
              <a:solidFill>
                <a:schemeClr val="accent5"/>
              </a:solidFill>
            </a:endParaRPr>
          </a:p>
          <a:p>
            <a:r>
              <a:rPr lang="fr-FR" dirty="0">
                <a:solidFill>
                  <a:schemeClr val="accent5"/>
                </a:solidFill>
              </a:rPr>
              <a:t>Emissions de CO2 :  </a:t>
            </a:r>
          </a:p>
          <a:p>
            <a:endParaRPr lang="fr-FR" dirty="0">
              <a:solidFill>
                <a:schemeClr val="accent5"/>
              </a:solidFill>
            </a:endParaRPr>
          </a:p>
          <a:p>
            <a:r>
              <a:rPr lang="fr-FR" dirty="0">
                <a:solidFill>
                  <a:schemeClr val="accent5"/>
                </a:solidFill>
              </a:rPr>
              <a:t>• Ajout du score Energy Star : Pas d’amélioration particulière remarquée </a:t>
            </a:r>
          </a:p>
          <a:p>
            <a:r>
              <a:rPr lang="fr-FR" dirty="0">
                <a:solidFill>
                  <a:schemeClr val="accent5"/>
                </a:solidFill>
              </a:rPr>
              <a:t>• Peu d’intérêt d'utiliser le score Energy Star </a:t>
            </a:r>
          </a:p>
          <a:p>
            <a:r>
              <a:rPr lang="fr-FR" dirty="0">
                <a:solidFill>
                  <a:schemeClr val="accent5"/>
                </a:solidFill>
              </a:rPr>
              <a:t>• Performances moins bonnes que pour la consommation d'énergie </a:t>
            </a:r>
          </a:p>
          <a:p>
            <a:r>
              <a:rPr lang="fr-FR" dirty="0">
                <a:solidFill>
                  <a:schemeClr val="accent5"/>
                </a:solidFill>
              </a:rPr>
              <a:t>• Manque d'informations pour construire ce modèle ? </a:t>
            </a:r>
          </a:p>
        </p:txBody>
      </p:sp>
      <p:pic>
        <p:nvPicPr>
          <p:cNvPr id="6" name="Graphic 5" descr="Power Plant with solid fill">
            <a:extLst>
              <a:ext uri="{FF2B5EF4-FFF2-40B4-BE49-F238E27FC236}">
                <a16:creationId xmlns:a16="http://schemas.microsoft.com/office/drawing/2014/main" id="{6FA772B1-451C-4FD2-A0AF-807B1F59B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66" y="4743461"/>
            <a:ext cx="647700" cy="647700"/>
          </a:xfrm>
          <a:prstGeom prst="rect">
            <a:avLst/>
          </a:prstGeom>
        </p:spPr>
      </p:pic>
      <p:pic>
        <p:nvPicPr>
          <p:cNvPr id="8" name="Graphic 7" descr="High voltage with solid fill">
            <a:extLst>
              <a:ext uri="{FF2B5EF4-FFF2-40B4-BE49-F238E27FC236}">
                <a16:creationId xmlns:a16="http://schemas.microsoft.com/office/drawing/2014/main" id="{59979030-AECC-47E5-A7FE-F2DD00FAE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66" y="203834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1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651BB-5CF9-4915-8140-699EE245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05" y="0"/>
            <a:ext cx="4300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45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91446B0-1DB6-4B13-83CF-4E3543448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65" y="0"/>
            <a:ext cx="705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114E8-A5EF-4D9D-AE4D-F77CAC845D5F}"/>
              </a:ext>
            </a:extLst>
          </p:cNvPr>
          <p:cNvSpPr/>
          <p:nvPr/>
        </p:nvSpPr>
        <p:spPr>
          <a:xfrm>
            <a:off x="2556510" y="2907030"/>
            <a:ext cx="3004185" cy="2433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05B9A6-D08E-4745-A059-FF3A42FFD299}"/>
              </a:ext>
            </a:extLst>
          </p:cNvPr>
          <p:cNvSpPr/>
          <p:nvPr/>
        </p:nvSpPr>
        <p:spPr>
          <a:xfrm rot="5400000">
            <a:off x="3614338" y="4633834"/>
            <a:ext cx="3673161" cy="2195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85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y, outdoor, water, city&#10;&#10;Description automatically generated">
            <a:extLst>
              <a:ext uri="{FF2B5EF4-FFF2-40B4-BE49-F238E27FC236}">
                <a16:creationId xmlns:a16="http://schemas.microsoft.com/office/drawing/2014/main" id="{CBA871EA-4243-4FC8-A508-3C249162A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</a:blip>
          <a:srcRect r="37344"/>
          <a:stretch/>
        </p:blipFill>
        <p:spPr>
          <a:xfrm>
            <a:off x="4552951" y="-9525"/>
            <a:ext cx="763904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BABAC-D4EE-472B-A038-16E16FCE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876943"/>
          </a:xfrm>
        </p:spPr>
        <p:txBody>
          <a:bodyPr anchor="ctr"/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Objectifs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FCE44-F74D-4F36-A1D1-E1F4AAAF7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982" y="1838325"/>
            <a:ext cx="6096000" cy="45720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256032" lvl="1" indent="0">
              <a:buNone/>
            </a:pPr>
            <a:r>
              <a:rPr lang="fr-FR" sz="10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 de l’étude, présentation des données </a:t>
            </a:r>
          </a:p>
          <a:p>
            <a:r>
              <a:rPr lang="fr-FR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 descriptive</a:t>
            </a:r>
          </a:p>
          <a:p>
            <a:pPr marL="205740" lvl="2" indent="0">
              <a:buNone/>
            </a:pPr>
            <a:r>
              <a:rPr lang="fr-FR" sz="10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 et nettoyage des données</a:t>
            </a:r>
          </a:p>
          <a:p>
            <a:pPr marL="205740" lvl="2" indent="0">
              <a:buNone/>
            </a:pPr>
            <a:r>
              <a:rPr lang="fr-FR" sz="10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Analyses univariées &amp; multivariées</a:t>
            </a:r>
          </a:p>
          <a:p>
            <a:r>
              <a:rPr lang="fr-FR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Modélisation &amp; Prédiction</a:t>
            </a:r>
          </a:p>
          <a:p>
            <a:pPr marL="205740" lvl="2" indent="0">
              <a:buNone/>
            </a:pPr>
            <a:r>
              <a:rPr lang="fr-FR" sz="10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Méthodologie</a:t>
            </a:r>
          </a:p>
          <a:p>
            <a:pPr marL="205740" lvl="2" indent="0">
              <a:buNone/>
            </a:pPr>
            <a:r>
              <a:rPr lang="fr-FR" sz="10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Prédiction de la consommation électrique</a:t>
            </a:r>
          </a:p>
          <a:p>
            <a:pPr marL="205740" lvl="2" indent="0">
              <a:buNone/>
            </a:pPr>
            <a:r>
              <a:rPr lang="fr-FR" sz="10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Prédiction des émissions de CO2 </a:t>
            </a:r>
          </a:p>
          <a:p>
            <a:pPr marL="274320" lvl="3" indent="0">
              <a:buNone/>
            </a:pPr>
            <a:r>
              <a:rPr lang="fr-FR" sz="10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Avec ENERGY STAR SCORE</a:t>
            </a:r>
          </a:p>
          <a:p>
            <a:pPr marL="274320" lvl="3" indent="0">
              <a:buNone/>
            </a:pPr>
            <a:r>
              <a:rPr lang="fr-FR" sz="10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Sans ENERGY STAR SCORE</a:t>
            </a:r>
          </a:p>
          <a:p>
            <a:r>
              <a:rPr lang="fr-FR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</a:p>
          <a:p>
            <a:endParaRPr lang="fr-FR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CEFD9-3D4E-465D-9D98-086FFCE16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1838325"/>
            <a:ext cx="4552950" cy="3800475"/>
          </a:xfrm>
        </p:spPr>
        <p:txBody>
          <a:bodyPr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90000"/>
                  </a:schemeClr>
                </a:solidFill>
                <a:cs typeface="Segoe UI Light" panose="020B0502040204020203" pitchFamily="34" charset="0"/>
              </a:rPr>
              <a:t>Prédire les émissions de CO2 et la consommation totale d’énergie de bâtiments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90000"/>
                  </a:schemeClr>
                </a:solidFill>
                <a:cs typeface="Segoe UI Light" panose="020B0502040204020203" pitchFamily="34" charset="0"/>
              </a:rPr>
              <a:t>Évaluer l’intérêt de l’ ENERGY STAR Score pour la prédiction d’émissions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CD48DF-3ABF-4C37-AE0F-006471808BF1}"/>
              </a:ext>
            </a:extLst>
          </p:cNvPr>
          <p:cNvSpPr txBox="1">
            <a:spLocks/>
          </p:cNvSpPr>
          <p:nvPr/>
        </p:nvSpPr>
        <p:spPr>
          <a:xfrm>
            <a:off x="5227982" y="542282"/>
            <a:ext cx="3383280" cy="876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kern="1200" spc="-12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Sommaire : </a:t>
            </a:r>
          </a:p>
        </p:txBody>
      </p:sp>
    </p:spTree>
    <p:extLst>
      <p:ext uri="{BB962C8B-B14F-4D97-AF65-F5344CB8AC3E}">
        <p14:creationId xmlns:p14="http://schemas.microsoft.com/office/powerpoint/2010/main" val="165153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4CCF-F7CE-4A46-9276-23FB0EFB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Contexte et but de l’étude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C5CE4B67-E067-43C2-A1CF-E75DC7B5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716" y="2643717"/>
            <a:ext cx="2857500" cy="2857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88FB7-0F31-4857-95D5-BCED3751ADE8}"/>
              </a:ext>
            </a:extLst>
          </p:cNvPr>
          <p:cNvSpPr txBox="1">
            <a:spLocks/>
          </p:cNvSpPr>
          <p:nvPr/>
        </p:nvSpPr>
        <p:spPr>
          <a:xfrm>
            <a:off x="646457" y="1786467"/>
            <a:ext cx="6096000" cy="457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Seattle vise à devenir une ville neutre en émission de carbone d’ici 2050</a:t>
            </a:r>
          </a:p>
          <a:p>
            <a:endParaRPr lang="fr-FR" dirty="0">
              <a:solidFill>
                <a:schemeClr val="accent5"/>
              </a:solidFill>
            </a:endParaRPr>
          </a:p>
          <a:p>
            <a:r>
              <a:rPr lang="fr-FR" dirty="0">
                <a:solidFill>
                  <a:schemeClr val="accent5"/>
                </a:solidFill>
              </a:rPr>
              <a:t>Données de base : relevés précis pour 2015/2016</a:t>
            </a:r>
          </a:p>
          <a:p>
            <a:endParaRPr lang="fr-FR" dirty="0">
              <a:solidFill>
                <a:schemeClr val="accent5"/>
              </a:solidFill>
            </a:endParaRPr>
          </a:p>
          <a:p>
            <a:r>
              <a:rPr lang="fr-FR" dirty="0">
                <a:solidFill>
                  <a:schemeClr val="accent5"/>
                </a:solidFill>
              </a:rPr>
              <a:t>Objectif principal : </a:t>
            </a:r>
          </a:p>
          <a:p>
            <a:r>
              <a:rPr lang="fr-FR" dirty="0">
                <a:solidFill>
                  <a:schemeClr val="accent5"/>
                </a:solidFill>
              </a:rPr>
              <a:t>Prédire la consommation d’électricité et les émissions de CO2</a:t>
            </a:r>
          </a:p>
          <a:p>
            <a:endParaRPr lang="fr-FR" dirty="0">
              <a:solidFill>
                <a:schemeClr val="accent5"/>
              </a:solidFill>
            </a:endParaRPr>
          </a:p>
          <a:p>
            <a:r>
              <a:rPr lang="fr-FR" dirty="0">
                <a:solidFill>
                  <a:schemeClr val="accent5"/>
                </a:solidFill>
              </a:rPr>
              <a:t>Objectif secondaire : </a:t>
            </a:r>
          </a:p>
          <a:p>
            <a:r>
              <a:rPr lang="fr-FR" dirty="0">
                <a:solidFill>
                  <a:schemeClr val="accent5"/>
                </a:solidFill>
              </a:rPr>
              <a:t>Déterminer la pertinence de l’ENERGY STAR SCORE</a:t>
            </a:r>
          </a:p>
        </p:txBody>
      </p:sp>
    </p:spTree>
    <p:extLst>
      <p:ext uri="{BB962C8B-B14F-4D97-AF65-F5344CB8AC3E}">
        <p14:creationId xmlns:p14="http://schemas.microsoft.com/office/powerpoint/2010/main" val="48702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39933-2373-42C9-9C5C-10CDBE2AF285}"/>
              </a:ext>
            </a:extLst>
          </p:cNvPr>
          <p:cNvSpPr txBox="1">
            <a:spLocks/>
          </p:cNvSpPr>
          <p:nvPr/>
        </p:nvSpPr>
        <p:spPr>
          <a:xfrm>
            <a:off x="5596578" y="1854667"/>
            <a:ext cx="6184296" cy="415692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solidFill>
                  <a:schemeClr val="accent5"/>
                </a:solidFill>
              </a:rPr>
              <a:t> - Données de 2016, avec celles de 2015 en remplacement des    NA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accent5"/>
                </a:solidFill>
              </a:rPr>
              <a:t> - Harmonisation des noms</a:t>
            </a:r>
          </a:p>
          <a:p>
            <a:r>
              <a:rPr lang="fr-FR" sz="1600" dirty="0">
                <a:solidFill>
                  <a:schemeClr val="accent5"/>
                </a:solidFill>
              </a:rPr>
              <a:t>-  Suppression des valeurs aberrantes </a:t>
            </a:r>
          </a:p>
          <a:p>
            <a:r>
              <a:rPr lang="fr-FR" sz="1600" dirty="0">
                <a:solidFill>
                  <a:schemeClr val="accent5"/>
                </a:solidFill>
              </a:rPr>
              <a:t>- Suppression des colonnes inutiles</a:t>
            </a:r>
          </a:p>
          <a:p>
            <a:r>
              <a:rPr lang="fr-FR" sz="1600" dirty="0">
                <a:solidFill>
                  <a:schemeClr val="accent5"/>
                </a:solidFill>
              </a:rPr>
              <a:t>- Création de nouvelles variables </a:t>
            </a:r>
            <a:br>
              <a:rPr lang="fr-FR" sz="1600" dirty="0">
                <a:solidFill>
                  <a:schemeClr val="accent5"/>
                </a:solidFill>
              </a:rPr>
            </a:br>
            <a:r>
              <a:rPr lang="fr-FR" sz="1600" dirty="0">
                <a:solidFill>
                  <a:schemeClr val="accent5"/>
                </a:solidFill>
              </a:rPr>
              <a:t>  (âge des bâtiments, Parking)</a:t>
            </a:r>
          </a:p>
          <a:p>
            <a:r>
              <a:rPr lang="fr-FR" sz="1600" dirty="0">
                <a:solidFill>
                  <a:schemeClr val="accent5"/>
                </a:solidFill>
              </a:rPr>
              <a:t>- Création de 5 clusters</a:t>
            </a:r>
          </a:p>
          <a:p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24CCF-F7CE-4A46-9276-23FB0EFB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Analyse descriptive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88FB7-0F31-4857-95D5-BCED3751ADE8}"/>
              </a:ext>
            </a:extLst>
          </p:cNvPr>
          <p:cNvSpPr txBox="1">
            <a:spLocks/>
          </p:cNvSpPr>
          <p:nvPr/>
        </p:nvSpPr>
        <p:spPr>
          <a:xfrm>
            <a:off x="170285" y="1143000"/>
            <a:ext cx="7059190" cy="3905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40" lvl="2" indent="0">
              <a:buNone/>
            </a:pPr>
            <a:r>
              <a:rPr lang="fr-FR" sz="2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Traitement et nettoyage des données – Feature Engineering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47F76B2-1EC3-4926-832A-2DCF516B8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9"/>
          <a:stretch/>
        </p:blipFill>
        <p:spPr bwMode="auto">
          <a:xfrm>
            <a:off x="170285" y="1931091"/>
            <a:ext cx="5220586" cy="299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561A01-2C31-4638-8239-87FC7EEA34B5}"/>
              </a:ext>
            </a:extLst>
          </p:cNvPr>
          <p:cNvSpPr txBox="1">
            <a:spLocks/>
          </p:cNvSpPr>
          <p:nvPr/>
        </p:nvSpPr>
        <p:spPr>
          <a:xfrm>
            <a:off x="283785" y="4926082"/>
            <a:ext cx="2496793" cy="37301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i="1" dirty="0">
                <a:solidFill>
                  <a:schemeClr val="accent2"/>
                </a:solidFill>
              </a:rPr>
              <a:t>DataFrame final</a:t>
            </a:r>
          </a:p>
        </p:txBody>
      </p:sp>
      <p:pic>
        <p:nvPicPr>
          <p:cNvPr id="2050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E1D85FD3-8722-485C-92F7-9AC6F73C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095" y="2703977"/>
            <a:ext cx="2576122" cy="410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509A8B-41CD-44BB-A270-7B9CBC3837AE}"/>
              </a:ext>
            </a:extLst>
          </p:cNvPr>
          <p:cNvSpPr txBox="1">
            <a:spLocks/>
          </p:cNvSpPr>
          <p:nvPr/>
        </p:nvSpPr>
        <p:spPr>
          <a:xfrm>
            <a:off x="5739504" y="6439063"/>
            <a:ext cx="2496793" cy="37301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i="1" dirty="0" err="1">
                <a:solidFill>
                  <a:schemeClr val="accent2"/>
                </a:solidFill>
              </a:rPr>
              <a:t>Kmeans</a:t>
            </a:r>
            <a:r>
              <a:rPr lang="fr-FR" sz="1400" i="1" dirty="0">
                <a:solidFill>
                  <a:schemeClr val="accent2"/>
                </a:solidFill>
              </a:rPr>
              <a:t> Clustering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570ED-3A8D-4363-A7E9-0BB0832E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504" y="4588581"/>
            <a:ext cx="2793880" cy="183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084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4CCF-F7CE-4A46-9276-23FB0EFB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Analyses univariées et multivariées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D6EEFB-E6AA-44BE-A144-9C0F5B7F0C4D}"/>
              </a:ext>
            </a:extLst>
          </p:cNvPr>
          <p:cNvSpPr/>
          <p:nvPr/>
        </p:nvSpPr>
        <p:spPr>
          <a:xfrm>
            <a:off x="401216" y="4422650"/>
            <a:ext cx="6418323" cy="22619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F8084F-A169-456B-8564-4CEF0985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4" y="2160686"/>
            <a:ext cx="3731924" cy="226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D6845350-AFD4-494F-91DE-92C72002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436" y="1798040"/>
            <a:ext cx="4486348" cy="43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60E124-562C-44F7-AA79-DA1F42AF1198}"/>
              </a:ext>
            </a:extLst>
          </p:cNvPr>
          <p:cNvSpPr txBox="1">
            <a:spLocks/>
          </p:cNvSpPr>
          <p:nvPr/>
        </p:nvSpPr>
        <p:spPr>
          <a:xfrm>
            <a:off x="7390057" y="6157245"/>
            <a:ext cx="2496793" cy="37301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i="1" dirty="0">
                <a:solidFill>
                  <a:schemeClr val="accent2"/>
                </a:solidFill>
              </a:rPr>
              <a:t>Matrice de corrélation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BC0674F-D98D-41B5-96E4-DCE4AE20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94" y="2102833"/>
            <a:ext cx="2174484" cy="226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9632C4-6789-452D-9D35-4495F3A8D779}"/>
              </a:ext>
            </a:extLst>
          </p:cNvPr>
          <p:cNvCxnSpPr/>
          <p:nvPr/>
        </p:nvCxnSpPr>
        <p:spPr>
          <a:xfrm>
            <a:off x="6999006" y="2085174"/>
            <a:ext cx="0" cy="368323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14356B93-DD2D-4687-AB20-6F9E6171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3" y="4549732"/>
            <a:ext cx="1903934" cy="19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4D8467F-85D2-45D4-A297-95603D78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296" y="4538356"/>
            <a:ext cx="2630640" cy="20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4CCF-F7CE-4A46-9276-23FB0EFB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Modélisation &amp; Prédiction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88FB7-0F31-4857-95D5-BCED3751ADE8}"/>
              </a:ext>
            </a:extLst>
          </p:cNvPr>
          <p:cNvSpPr txBox="1">
            <a:spLocks/>
          </p:cNvSpPr>
          <p:nvPr/>
        </p:nvSpPr>
        <p:spPr>
          <a:xfrm>
            <a:off x="170285" y="1143000"/>
            <a:ext cx="7059190" cy="3905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40" lvl="2" indent="0">
              <a:buNone/>
            </a:pPr>
            <a:r>
              <a:rPr lang="fr-FR" sz="2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Consommation électrique : Méthodologie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7527E0-55E0-4A07-900D-B295A16B8BDE}"/>
              </a:ext>
            </a:extLst>
          </p:cNvPr>
          <p:cNvSpPr txBox="1">
            <a:spLocks/>
          </p:cNvSpPr>
          <p:nvPr/>
        </p:nvSpPr>
        <p:spPr>
          <a:xfrm>
            <a:off x="646456" y="1786467"/>
            <a:ext cx="11184759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FAED9D-332E-456E-A203-54176E6333C9}"/>
              </a:ext>
            </a:extLst>
          </p:cNvPr>
          <p:cNvSpPr txBox="1"/>
          <p:nvPr/>
        </p:nvSpPr>
        <p:spPr>
          <a:xfrm>
            <a:off x="170285" y="1533525"/>
            <a:ext cx="676890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</a:rPr>
              <a:t>- Pré-traitement des données : 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	Création de deux jeux de données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	Séparation des variables catégorielles et numériques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		Catégorielles : Mode OneHotEncoding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		Numériques : Médiane – StandardScaler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	Création d’un pipeline de prétraitement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- Test de plusieurs modèles de machine learning : 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	Linéaires (Régression, Lasso, Ridge, SVM), non linéaires et ensemblistes 	(RandomForest)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- Recherche des hyperparamètres les plus optimisés : 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	GridSearch  / Validation croisée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- Evaluation du modèle </a:t>
            </a:r>
          </a:p>
          <a:p>
            <a:r>
              <a:rPr lang="fr-FR" sz="1600" dirty="0">
                <a:solidFill>
                  <a:schemeClr val="accent6"/>
                </a:solidFill>
              </a:rPr>
              <a:t>- Enregistrement dans un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F623F-F773-4589-BAA7-13C658D3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36" y="4881562"/>
            <a:ext cx="8972550" cy="1666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1D2F25-0FE9-4CF5-B8C7-42E5EC802CBC}"/>
              </a:ext>
            </a:extLst>
          </p:cNvPr>
          <p:cNvSpPr/>
          <p:nvPr/>
        </p:nvSpPr>
        <p:spPr>
          <a:xfrm>
            <a:off x="8639799" y="4919067"/>
            <a:ext cx="1216084" cy="1550099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F4AB2-D1CF-4005-BE0B-42F803AA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90" y="1596497"/>
            <a:ext cx="51149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0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4CCF-F7CE-4A46-9276-23FB0EFB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Modélisation &amp; Prédiction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88FB7-0F31-4857-95D5-BCED3751ADE8}"/>
              </a:ext>
            </a:extLst>
          </p:cNvPr>
          <p:cNvSpPr txBox="1">
            <a:spLocks/>
          </p:cNvSpPr>
          <p:nvPr/>
        </p:nvSpPr>
        <p:spPr>
          <a:xfrm>
            <a:off x="170285" y="1143000"/>
            <a:ext cx="7059190" cy="3905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40" lvl="2" indent="0">
              <a:buNone/>
            </a:pPr>
            <a:r>
              <a:rPr lang="fr-FR" sz="2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Consommation électrique : Méthodologie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B5B9E-ED78-44AE-B6D0-7F0DE5201DCC}"/>
              </a:ext>
            </a:extLst>
          </p:cNvPr>
          <p:cNvSpPr txBox="1"/>
          <p:nvPr/>
        </p:nvSpPr>
        <p:spPr>
          <a:xfrm>
            <a:off x="4176576" y="6229320"/>
            <a:ext cx="3893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chemeClr val="accent2"/>
                </a:solidFill>
                <a:effectLst/>
              </a:rPr>
              <a:t>Résultats de la validation croisée</a:t>
            </a:r>
            <a:endParaRPr lang="fr-FR" sz="20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124FF-1EA7-49BA-B412-84A417766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917" y="1931091"/>
            <a:ext cx="3846166" cy="43036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B1FEC5-FBAE-4C59-B412-952C7EFF7F65}"/>
              </a:ext>
            </a:extLst>
          </p:cNvPr>
          <p:cNvSpPr/>
          <p:nvPr/>
        </p:nvSpPr>
        <p:spPr>
          <a:xfrm>
            <a:off x="4172917" y="5715000"/>
            <a:ext cx="3846166" cy="51432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05735-235E-4412-A5A6-1721A10555C5}"/>
              </a:ext>
            </a:extLst>
          </p:cNvPr>
          <p:cNvSpPr txBox="1"/>
          <p:nvPr/>
        </p:nvSpPr>
        <p:spPr>
          <a:xfrm>
            <a:off x="401216" y="1930800"/>
            <a:ext cx="27285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chemeClr val="accent5"/>
                </a:solidFill>
                <a:effectLst/>
              </a:rPr>
              <a:t>Le processus de </a:t>
            </a:r>
            <a:r>
              <a:rPr lang="fr-FR" sz="2000" b="0" dirty="0" err="1">
                <a:solidFill>
                  <a:schemeClr val="accent5"/>
                </a:solidFill>
                <a:effectLst/>
              </a:rPr>
              <a:t>Crossvalidation</a:t>
            </a:r>
            <a:r>
              <a:rPr lang="fr-FR" sz="2000" b="0" dirty="0">
                <a:solidFill>
                  <a:schemeClr val="accent5"/>
                </a:solidFill>
                <a:effectLst/>
              </a:rPr>
              <a:t> nous permet de choisir </a:t>
            </a:r>
            <a:r>
              <a:rPr lang="fr-FR" sz="2000" b="0" dirty="0" err="1">
                <a:solidFill>
                  <a:schemeClr val="accent5"/>
                </a:solidFill>
                <a:effectLst/>
              </a:rPr>
              <a:t>RandomForestRegressor</a:t>
            </a:r>
            <a:r>
              <a:rPr lang="fr-FR" sz="2000" dirty="0">
                <a:solidFill>
                  <a:schemeClr val="accent5"/>
                </a:solidFill>
              </a:rPr>
              <a:t>. </a:t>
            </a:r>
          </a:p>
          <a:p>
            <a:endParaRPr lang="fr-FR" sz="2000" dirty="0">
              <a:solidFill>
                <a:schemeClr val="accent5"/>
              </a:solidFill>
            </a:endParaRPr>
          </a:p>
          <a:p>
            <a:endParaRPr lang="fr-FR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39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4CCF-F7CE-4A46-9276-23FB0EFB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Modélisation &amp; Prédiction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88FB7-0F31-4857-95D5-BCED3751ADE8}"/>
              </a:ext>
            </a:extLst>
          </p:cNvPr>
          <p:cNvSpPr txBox="1">
            <a:spLocks/>
          </p:cNvSpPr>
          <p:nvPr/>
        </p:nvSpPr>
        <p:spPr>
          <a:xfrm>
            <a:off x="170285" y="1143000"/>
            <a:ext cx="7059190" cy="3905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40" lvl="2" indent="0">
              <a:buNone/>
            </a:pPr>
            <a:r>
              <a:rPr lang="fr-FR" sz="2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Prédiction de la consommation électrique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B5B9E-ED78-44AE-B6D0-7F0DE5201DCC}"/>
              </a:ext>
            </a:extLst>
          </p:cNvPr>
          <p:cNvSpPr txBox="1"/>
          <p:nvPr/>
        </p:nvSpPr>
        <p:spPr>
          <a:xfrm>
            <a:off x="401216" y="1930800"/>
            <a:ext cx="272856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chemeClr val="accent5"/>
                </a:solidFill>
                <a:effectLst/>
              </a:rPr>
              <a:t>Les distributions des résidus du jeu d'entraînement et du jeu de test semblent suivre une loi normale. La distribution des résidus du jeu de test est plus aplatie. </a:t>
            </a:r>
          </a:p>
          <a:p>
            <a:endParaRPr lang="fr-FR" sz="2000" b="0" dirty="0">
              <a:solidFill>
                <a:schemeClr val="accent5"/>
              </a:solidFill>
              <a:effectLst/>
            </a:endParaRPr>
          </a:p>
          <a:p>
            <a:r>
              <a:rPr lang="fr-FR" sz="2000" b="0" dirty="0">
                <a:solidFill>
                  <a:schemeClr val="accent5"/>
                </a:solidFill>
                <a:effectLst/>
              </a:rPr>
              <a:t>Cela peut s'expliquer par le nombre de données moins importants (seulement 20% de l'échantillon).</a:t>
            </a:r>
            <a:endParaRPr lang="fr-FR" sz="2000"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0F91DF-E933-40DE-83BA-C5B89510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05" y="1728788"/>
            <a:ext cx="4505617" cy="314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EABCA0-E068-4E80-A181-F2DA78019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856" y="1811708"/>
            <a:ext cx="3005080" cy="306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94419-B4CA-4B36-81E2-E16497080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405" y="4986353"/>
            <a:ext cx="25431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4CCF-F7CE-4A46-9276-23FB0EFB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Modélisation &amp; Prédiction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88FB7-0F31-4857-95D5-BCED3751ADE8}"/>
              </a:ext>
            </a:extLst>
          </p:cNvPr>
          <p:cNvSpPr txBox="1">
            <a:spLocks/>
          </p:cNvSpPr>
          <p:nvPr/>
        </p:nvSpPr>
        <p:spPr>
          <a:xfrm>
            <a:off x="170285" y="1143000"/>
            <a:ext cx="7059190" cy="3905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40" lvl="2" indent="0">
              <a:buNone/>
            </a:pPr>
            <a:r>
              <a:rPr lang="fr-FR" sz="2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Prédiction des é</a:t>
            </a:r>
            <a:r>
              <a:rPr lang="fr-FR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missions de CO2 (Sans ESS) </a:t>
            </a:r>
            <a:r>
              <a:rPr lang="fr-FR" sz="2400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08DC7-AD56-4D51-8E41-BAF1FAF62A43}"/>
              </a:ext>
            </a:extLst>
          </p:cNvPr>
          <p:cNvSpPr txBox="1"/>
          <p:nvPr/>
        </p:nvSpPr>
        <p:spPr>
          <a:xfrm>
            <a:off x="401216" y="1931091"/>
            <a:ext cx="33715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5"/>
                </a:solidFill>
              </a:rPr>
              <a:t>La différence entre le coefficient de détermination du jeu d'entraînement et du jeu de test montre qu'il y a overfitting de notre modèle malgré les précautions prises.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7A7F5-DC7E-496E-941D-D5694CF1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5491361"/>
            <a:ext cx="4934831" cy="8793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5E6825-F34D-476A-9A24-5FDA2B2C3285}"/>
              </a:ext>
            </a:extLst>
          </p:cNvPr>
          <p:cNvSpPr/>
          <p:nvPr/>
        </p:nvSpPr>
        <p:spPr>
          <a:xfrm>
            <a:off x="4612064" y="5511276"/>
            <a:ext cx="658638" cy="839542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C3C18-D94B-46AA-877A-52502B7A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4267649"/>
            <a:ext cx="1828800" cy="11049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FC71A24-6852-4022-9D88-0B562F34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76" y="1874133"/>
            <a:ext cx="4423713" cy="309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2FAB81D-200A-41DC-829B-829B75A1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869" y="1874133"/>
            <a:ext cx="33528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6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nowco-corporate-template</Template>
  <TotalTime>692</TotalTime>
  <Words>534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Open Sans</vt:lpstr>
      <vt:lpstr>Open Sans Light</vt:lpstr>
      <vt:lpstr>Open Sans Semibold</vt:lpstr>
      <vt:lpstr>Segoe UI</vt:lpstr>
      <vt:lpstr>Tw Cen MT</vt:lpstr>
      <vt:lpstr>NOWCO Master</vt:lpstr>
      <vt:lpstr>PowerPoint Presentation</vt:lpstr>
      <vt:lpstr>Objectifs : </vt:lpstr>
      <vt:lpstr>Contexte et but de l’étude</vt:lpstr>
      <vt:lpstr>Analyse descriptive</vt:lpstr>
      <vt:lpstr>Analyses univariées et multivariées </vt:lpstr>
      <vt:lpstr>Modélisation &amp; Prédiction</vt:lpstr>
      <vt:lpstr>Modélisation &amp; Prédiction</vt:lpstr>
      <vt:lpstr>Modélisation &amp; Prédiction</vt:lpstr>
      <vt:lpstr>Modélisation &amp; Prédiction</vt:lpstr>
      <vt:lpstr>Modélisation &amp; Prédiction</vt:lpstr>
      <vt:lpstr>Feature Importance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Douaya</dc:creator>
  <cp:lastModifiedBy>Ahmed Douaya</cp:lastModifiedBy>
  <cp:revision>7</cp:revision>
  <dcterms:created xsi:type="dcterms:W3CDTF">2022-01-07T14:58:13Z</dcterms:created>
  <dcterms:modified xsi:type="dcterms:W3CDTF">2022-02-10T14:18:24Z</dcterms:modified>
</cp:coreProperties>
</file>